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7705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1CE"/>
    <a:srgbClr val="95B3D7"/>
    <a:srgbClr val="5B64FF"/>
    <a:srgbClr val="2E39FF"/>
    <a:srgbClr val="635E31"/>
    <a:srgbClr val="293818"/>
    <a:srgbClr val="5F8038"/>
    <a:srgbClr val="345680"/>
    <a:srgbClr val="41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17" d="100"/>
          <a:sy n="117" d="100"/>
        </p:scale>
        <p:origin x="-1470" y="-72"/>
      </p:cViewPr>
      <p:guideLst>
        <p:guide orient="horz" pos="2166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C4E9-40E5-487F-B693-8092EE59DFEC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5800"/>
            <a:ext cx="455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807E-80B0-4FCC-BBFF-CD3BBFDCCD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95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807E-80B0-4FCC-BBFF-CD3BBFDCCD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21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Hinweis: Die hier angegebene Quellenangabe</a:t>
            </a:r>
            <a:r>
              <a:rPr lang="de-DE" baseline="0" smtClean="0"/>
              <a:t> (Kotler/Armstrong) ist richtig; im Buch wurde versehentlich als Quellen-Kennziffer die [76] anstelle von [72] angegeben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807E-80B0-4FCC-BBFF-CD3BBFDCCD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45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Die hier dargestellten Werbe-Slogans der B&amp;B HOTELS GmbH (eine Tochterfirma der französischen Hotelkette Groupe B&amp;B Hôtels, die seit 1998 in Deutschland Hotels eröffnet) zeigen, dass sich auch die Preis-Mengen-Strategie kreativ vermarkten lässt.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807E-80B0-4FCC-BBFF-CD3BBFDCCD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13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807E-80B0-4FCC-BBFF-CD3BBFDCCD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97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Hinweis: Die hier angegebene Quellenangabe</a:t>
            </a:r>
            <a:r>
              <a:rPr lang="de-DE" baseline="0" smtClean="0"/>
              <a:t> (Feigl) ist richtig; im Buch wurde versehentlich als Quellen-Kennziffer die [33] anstelle von [31] angegeben</a:t>
            </a:r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1807E-80B0-4FCC-BBFF-CD3BBFDCCD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58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6343"/>
            <a:ext cx="7772400" cy="147410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96996"/>
            <a:ext cx="6400800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87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5401"/>
            <a:ext cx="2057400" cy="586778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5401"/>
            <a:ext cx="6019800" cy="586778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2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5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19142"/>
            <a:ext cx="7772400" cy="136585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14788"/>
            <a:ext cx="7772400" cy="15043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87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646"/>
            <a:ext cx="4038600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4646"/>
            <a:ext cx="4038600" cy="4538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9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9377"/>
            <a:ext cx="4040188" cy="641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80917"/>
            <a:ext cx="4040188" cy="39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9377"/>
            <a:ext cx="4041775" cy="641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80917"/>
            <a:ext cx="4041775" cy="39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7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4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8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809"/>
            <a:ext cx="3008313" cy="11652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809"/>
            <a:ext cx="5111750" cy="5869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9087"/>
            <a:ext cx="3008313" cy="4704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18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13935"/>
            <a:ext cx="5486400" cy="568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4477"/>
            <a:ext cx="5486400" cy="4126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82248"/>
            <a:ext cx="5486400" cy="8070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5401"/>
            <a:ext cx="822960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4646"/>
            <a:ext cx="8229600" cy="453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74007"/>
            <a:ext cx="2133600" cy="366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21CF-36D2-F144-A6CC-5334D89133AD}" type="datetimeFigureOut">
              <a:rPr lang="de-DE" smtClean="0"/>
              <a:t>24.04.2017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4007"/>
            <a:ext cx="2895600" cy="366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74007"/>
            <a:ext cx="2133600" cy="366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923-F86C-4047-9DB7-B098200B2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4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1.1  Elemente der unternehmerischen Umwelt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2" y="983635"/>
            <a:ext cx="7447901" cy="55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2" y="1128341"/>
            <a:ext cx="8185312" cy="49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3.2  Die SINUS-Milieutypen in Deutschland 2015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011" y="6227678"/>
            <a:ext cx="892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O.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V.: Informationen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zu den Sinus‐Milieus® 2015. Heidelberg: SINUS Markt‐ und Sozialforschung GmbH 2015.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Bildrechte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SINUS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Markt- und Sozialforschung, Heidelberg 2015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1634"/>
            <a:ext cx="9143999" cy="329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8283" y="281350"/>
            <a:ext cx="89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3.3  Kampagne der B&amp;B-Hotels im Rahmen der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Preis-Mengen-Strategie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1219" y="6482646"/>
            <a:ext cx="892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Bildrechte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B&amp;B Hotels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GmbH, Wiesbaden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7" y="875884"/>
            <a:ext cx="7209693" cy="50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3.4  Beispiel für eine emotional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ausgerichtete Positionierung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0011" y="6227678"/>
            <a:ext cx="892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http://www.treffseiten.de/bmw/info/Pressebilder/2008/11/hrzrsn/02.jpg, </a:t>
            </a:r>
            <a:endParaRPr lang="de-DE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Zugegriffen: 19.6.2015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Bildrechte: BMW AG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3" y="835269"/>
            <a:ext cx="7137149" cy="52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3.5 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Kombination von Markenstrategien bei Nestlé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1219" y="6482646"/>
            <a:ext cx="899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Homburg, C.: Marketing-Management, 5.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Aufl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., Wiesbaden: Springer Gabler 2015, S. 628</a:t>
            </a:r>
            <a:endParaRPr lang="de-DE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" y="1847984"/>
            <a:ext cx="4500344" cy="30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1" y="1847984"/>
            <a:ext cx="452361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5531" y="281350"/>
            <a:ext cx="904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4.1 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Kundennutzen-Orientierung in der Imagekampagne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des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deutschen Handwerks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0011" y="5937542"/>
            <a:ext cx="89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O. V. (2013). Neue Motive: Handwerk ganz persönlich. http://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www.deutsche-handwerkszeitung.de/zweite-runde-mit-neuen-handwerksmotiven/150/10178/202580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Zugegriffen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2.6.2015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Bildrechte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Deutsche Handwerks-Zeitung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0190"/>
            <a:ext cx="9144000" cy="18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4.2 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Beispiel für eine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morphologische Analyse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0011" y="5936400"/>
            <a:ext cx="89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ähnlich Montag, T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.: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Durch die morphologische Analyse eine Geschäftsidee finden. http://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www.gruenderlexikon.de/magazin/durch-die-morphologischer-analyse-eine-geschaeftsidee-finden, 2015. Zugegriffen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5.6.2015. </a:t>
            </a:r>
            <a:endParaRPr lang="de-DE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7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0787" y="1100388"/>
            <a:ext cx="8856984" cy="4824536"/>
            <a:chOff x="179512" y="54198"/>
            <a:chExt cx="8856984" cy="4824536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79512" y="54198"/>
              <a:ext cx="8856984" cy="4824536"/>
              <a:chOff x="179512" y="54198"/>
              <a:chExt cx="8856984" cy="4824536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720000" y="1332000"/>
                <a:ext cx="720000" cy="72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2160000" y="2772000"/>
                <a:ext cx="720000" cy="72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720000" y="2052000"/>
                <a:ext cx="144000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" name="Gerade Verbindung mit Pfeil 8"/>
              <p:cNvCxnSpPr/>
              <p:nvPr/>
            </p:nvCxnSpPr>
            <p:spPr>
              <a:xfrm>
                <a:off x="720000" y="4486396"/>
                <a:ext cx="583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feld 9"/>
              <p:cNvSpPr txBox="1"/>
              <p:nvPr/>
            </p:nvSpPr>
            <p:spPr>
              <a:xfrm>
                <a:off x="6568871" y="4317119"/>
                <a:ext cx="15315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de-DE" sz="1600" b="1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Menge </a:t>
                </a:r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(Stück)</a:t>
                </a:r>
                <a:endParaRPr lang="de-DE" sz="1600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79512" y="54198"/>
                <a:ext cx="1732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de-DE" sz="1600" b="1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Preis </a:t>
                </a:r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(in €)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flipV="1">
                <a:off x="720000" y="342646"/>
                <a:ext cx="0" cy="3744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/>
            </p:nvCxnSpPr>
            <p:spPr>
              <a:xfrm flipV="1">
                <a:off x="720000" y="4126396"/>
                <a:ext cx="0" cy="36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/>
              <p:nvPr/>
            </p:nvCxnSpPr>
            <p:spPr>
              <a:xfrm flipV="1">
                <a:off x="1440000" y="4414180"/>
                <a:ext cx="0" cy="14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/>
              <p:nvPr/>
            </p:nvCxnSpPr>
            <p:spPr>
              <a:xfrm flipV="1">
                <a:off x="2160000" y="4414180"/>
                <a:ext cx="0" cy="14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 flipV="1">
                <a:off x="2880000" y="4414180"/>
                <a:ext cx="0" cy="14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 flipV="1">
                <a:off x="3600000" y="3492000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flipV="1">
                <a:off x="4320000" y="4414180"/>
                <a:ext cx="0" cy="14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/>
              <p:cNvCxnSpPr/>
              <p:nvPr/>
            </p:nvCxnSpPr>
            <p:spPr>
              <a:xfrm flipV="1">
                <a:off x="5040000" y="4414180"/>
                <a:ext cx="0" cy="14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/>
              <p:nvPr/>
            </p:nvCxnSpPr>
            <p:spPr>
              <a:xfrm flipV="1">
                <a:off x="5760000" y="4414180"/>
                <a:ext cx="0" cy="14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/>
              <p:nvPr/>
            </p:nvCxnSpPr>
            <p:spPr>
              <a:xfrm>
                <a:off x="630000" y="3496180"/>
                <a:ext cx="349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/>
              <p:cNvCxnSpPr/>
              <p:nvPr/>
            </p:nvCxnSpPr>
            <p:spPr>
              <a:xfrm>
                <a:off x="630000" y="2776180"/>
                <a:ext cx="1712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>
                <a:off x="630000" y="2056180"/>
                <a:ext cx="1712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23"/>
              <p:cNvCxnSpPr/>
              <p:nvPr/>
            </p:nvCxnSpPr>
            <p:spPr>
              <a:xfrm>
                <a:off x="630000" y="1336180"/>
                <a:ext cx="1712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24"/>
              <p:cNvSpPr txBox="1"/>
              <p:nvPr/>
            </p:nvSpPr>
            <p:spPr>
              <a:xfrm>
                <a:off x="376367" y="1156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7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376367" y="1876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6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376367" y="2596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5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76367" y="3316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1296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1998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2718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3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3438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4158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5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4878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6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5598000" y="4540180"/>
                <a:ext cx="307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de-DE" sz="1600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7</a:t>
                </a:r>
                <a:endParaRPr lang="de-DE" sz="1600" b="1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36" name="Gerade Verbindung mit Pfeil 35"/>
              <p:cNvCxnSpPr/>
              <p:nvPr/>
            </p:nvCxnSpPr>
            <p:spPr>
              <a:xfrm>
                <a:off x="630000" y="616180"/>
                <a:ext cx="1712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/>
              <p:cNvCxnSpPr>
                <a:cxnSpLocks noChangeAspect="1"/>
              </p:cNvCxnSpPr>
              <p:nvPr/>
            </p:nvCxnSpPr>
            <p:spPr>
              <a:xfrm flipH="1" flipV="1">
                <a:off x="720000" y="612000"/>
                <a:ext cx="3343150" cy="334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feld 37"/>
              <p:cNvSpPr txBox="1"/>
              <p:nvPr/>
            </p:nvSpPr>
            <p:spPr>
              <a:xfrm>
                <a:off x="4067944" y="3330000"/>
                <a:ext cx="18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de-DE" sz="1600" b="1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variable Kosten</a:t>
                </a:r>
                <a:endParaRPr lang="de-DE" sz="1600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39" name="Gerade Verbindung mit Pfeil 38"/>
              <p:cNvCxnSpPr/>
              <p:nvPr/>
            </p:nvCxnSpPr>
            <p:spPr>
              <a:xfrm flipV="1">
                <a:off x="2880000" y="2772000"/>
                <a:ext cx="0" cy="18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 flipV="1">
                <a:off x="2160000" y="2052000"/>
                <a:ext cx="0" cy="252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/>
              <p:cNvCxnSpPr/>
              <p:nvPr/>
            </p:nvCxnSpPr>
            <p:spPr>
              <a:xfrm flipV="1">
                <a:off x="1440000" y="1332000"/>
                <a:ext cx="0" cy="324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>
                <a:off x="5760192" y="2483992"/>
                <a:ext cx="504000" cy="504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>
                <a:off x="5760112" y="1754687"/>
                <a:ext cx="504000" cy="50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6300191" y="1710382"/>
                <a:ext cx="2599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de-DE" sz="1600" b="1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Deckungsbeitrag (DB) bei einheitlichem Preis</a:t>
                </a:r>
                <a:endParaRPr lang="de-DE" sz="1600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6300192" y="243046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de-DE" sz="1600" b="1" smtClean="0">
                    <a:solidFill>
                      <a:prstClr val="blac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zusätzlicher Deckungsbei-trag bei Preisdifferenzierung</a:t>
                </a:r>
                <a:endParaRPr lang="de-DE" sz="1600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4" name="Textfeld 3"/>
            <p:cNvSpPr txBox="1"/>
            <p:nvPr/>
          </p:nvSpPr>
          <p:spPr>
            <a:xfrm rot="2700000">
              <a:off x="1188361" y="1857173"/>
              <a:ext cx="2287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600" b="1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Preis-Absatz-Funktion</a:t>
              </a:r>
              <a:endParaRPr lang="de-DE" sz="1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" name="Gerade Verbindung mit Pfeil 4"/>
            <p:cNvCxnSpPr>
              <a:cxnSpLocks noChangeAspect="1"/>
            </p:cNvCxnSpPr>
            <p:nvPr/>
          </p:nvCxnSpPr>
          <p:spPr>
            <a:xfrm flipH="1" flipV="1">
              <a:off x="872400" y="764400"/>
              <a:ext cx="3666682" cy="367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feld 45"/>
          <p:cNvSpPr txBox="1"/>
          <p:nvPr/>
        </p:nvSpPr>
        <p:spPr>
          <a:xfrm>
            <a:off x="45531" y="281350"/>
            <a:ext cx="904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4.3  Preis-Absatz-Funktion mit Darstellung des Prinzips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der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Preisdifferenzierung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10011" y="6227678"/>
            <a:ext cx="892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Anlehnung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Olbrich, R., &amp; Battenfeld, D.: Preispolitik, 2. Aufl., Wiesbaden: </a:t>
            </a:r>
          </a:p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Springer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Gabler,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118 f.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599772"/>
            <a:ext cx="8987737" cy="36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4.4 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Beispiel für eine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psychologische Preisreduktion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0011" y="6227678"/>
            <a:ext cx="892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Scheier, C., Held, D., Schneider, J., &amp; Bayas-Linke, D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.: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Codes – Die geheime Sprache der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Produkte, 2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Aufl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.,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Freiburg: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Haufe, S. 96 </a:t>
            </a:r>
            <a:endParaRPr lang="de-DE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2504" y="1955168"/>
            <a:ext cx="8821984" cy="3617984"/>
            <a:chOff x="142504" y="144016"/>
            <a:chExt cx="8821984" cy="361798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4788024" y="1278000"/>
              <a:ext cx="1332328" cy="333088"/>
              <a:chOff x="6192000" y="720080"/>
              <a:chExt cx="1044296" cy="333088"/>
            </a:xfrm>
          </p:grpSpPr>
          <p:cxnSp>
            <p:nvCxnSpPr>
              <p:cNvPr id="26" name="Gerade Verbindung 25"/>
              <p:cNvCxnSpPr/>
              <p:nvPr/>
            </p:nvCxnSpPr>
            <p:spPr>
              <a:xfrm flipH="1">
                <a:off x="6192000" y="720080"/>
                <a:ext cx="522058" cy="3330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/>
            </p:nvCxnSpPr>
            <p:spPr>
              <a:xfrm flipH="1">
                <a:off x="6714238" y="720080"/>
                <a:ext cx="522058" cy="3330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6192000" y="747032"/>
              <a:ext cx="1332328" cy="333088"/>
              <a:chOff x="6192000" y="720080"/>
              <a:chExt cx="1044296" cy="333088"/>
            </a:xfrm>
          </p:grpSpPr>
          <p:cxnSp>
            <p:nvCxnSpPr>
              <p:cNvPr id="24" name="Gerade Verbindung 23"/>
              <p:cNvCxnSpPr/>
              <p:nvPr/>
            </p:nvCxnSpPr>
            <p:spPr>
              <a:xfrm flipH="1">
                <a:off x="6192000" y="720080"/>
                <a:ext cx="522058" cy="3330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 flipH="1">
                <a:off x="6714238" y="720080"/>
                <a:ext cx="522058" cy="3330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hteck 4"/>
            <p:cNvSpPr/>
            <p:nvPr/>
          </p:nvSpPr>
          <p:spPr>
            <a:xfrm>
              <a:off x="142504" y="144016"/>
              <a:ext cx="3853432" cy="612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direkter Absatz – unternehmens-eigene Distributionsorgane</a:t>
              </a:r>
              <a:endParaRPr lang="de-DE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4355976" y="144016"/>
              <a:ext cx="4608512" cy="612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indirekter </a:t>
              </a:r>
              <a:r>
                <a:rPr lang="de-DE" b="1" spc="1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Absatz – </a:t>
              </a:r>
              <a:r>
                <a:rPr lang="de-DE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unternehmens-fremde </a:t>
              </a:r>
              <a:r>
                <a:rPr lang="de-DE" b="1" spc="1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Distributionsorgane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899592" y="936104"/>
              <a:ext cx="3096344" cy="306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Vertriebsaußendienst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899592" y="1944000"/>
              <a:ext cx="3096344" cy="306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Key Account-Manager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99592" y="2448000"/>
              <a:ext cx="3096344" cy="306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Verkaufsniederlassungen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899592" y="1440000"/>
              <a:ext cx="3096344" cy="306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Geschäftsleitung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899592" y="2952000"/>
              <a:ext cx="3096344" cy="306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Call Center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899592" y="3456000"/>
              <a:ext cx="3096344" cy="306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E-Commerce-Abteilung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355976" y="972176"/>
              <a:ext cx="2376264" cy="306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6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unabhängige Organe</a:t>
              </a:r>
              <a:endParaRPr lang="de-DE" sz="16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892702" y="972176"/>
              <a:ext cx="2071786" cy="306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6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gebundene Organe</a:t>
              </a:r>
              <a:endParaRPr lang="de-DE" sz="16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355976" y="1476216"/>
              <a:ext cx="1008112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Absatz-mittler</a:t>
              </a:r>
              <a:endParaRPr lang="de-DE" sz="15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544108" y="1476216"/>
              <a:ext cx="1188132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Absatz-helfer</a:t>
              </a:r>
              <a:endParaRPr lang="de-DE" sz="15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572000" y="2052640"/>
              <a:ext cx="792088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Groß-händler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572000" y="2628704"/>
              <a:ext cx="792088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Einzel-händler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668344" y="1404272"/>
              <a:ext cx="1296144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Vertrags-händler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796136" y="2052640"/>
              <a:ext cx="936104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Handels-vertreter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796136" y="2628408"/>
              <a:ext cx="936104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Kommis-sionär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5796136" y="3204408"/>
              <a:ext cx="936104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Makler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668344" y="1980272"/>
              <a:ext cx="1296144" cy="468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Franchise-partner</a:t>
              </a:r>
              <a:endParaRPr lang="de-DE" sz="14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4.5  Häufig eingesetzte Distributionsorgane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33936" y="1471861"/>
            <a:ext cx="8712968" cy="4591000"/>
            <a:chOff x="251520" y="179437"/>
            <a:chExt cx="8712968" cy="4591000"/>
          </a:xfrm>
        </p:grpSpPr>
        <p:cxnSp>
          <p:nvCxnSpPr>
            <p:cNvPr id="3" name="Gerade Verbindung mit Pfeil 2"/>
            <p:cNvCxnSpPr/>
            <p:nvPr/>
          </p:nvCxnSpPr>
          <p:spPr>
            <a:xfrm>
              <a:off x="4211960" y="3834333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mit Pfeil 3"/>
            <p:cNvCxnSpPr/>
            <p:nvPr/>
          </p:nvCxnSpPr>
          <p:spPr>
            <a:xfrm>
              <a:off x="1691680" y="3005853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/>
          </p:nvCxnSpPr>
          <p:spPr>
            <a:xfrm>
              <a:off x="6660232" y="3005853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5364088" y="2087661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3059832" y="2087661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4211960" y="1223565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4211960" y="431477"/>
              <a:ext cx="0" cy="504056"/>
            </a:xfrm>
            <a:prstGeom prst="straightConnector1">
              <a:avLst/>
            </a:prstGeom>
            <a:ln w="63500">
              <a:solidFill>
                <a:srgbClr val="3F80CD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>
              <a:off x="251520" y="179437"/>
              <a:ext cx="8064896" cy="432048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Formulierung der Kommunikationsziele für den jeweiligen Zielmarkt</a:t>
              </a:r>
              <a:endParaRPr lang="de-DE" sz="15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51520" y="953445"/>
              <a:ext cx="8064896" cy="432048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Definition der Kommunikationsobjekte </a:t>
              </a:r>
              <a:r>
                <a:rPr lang="de-DE" sz="1500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(Unternehmen, Produkte, Dienstleistungen)</a:t>
              </a:r>
              <a:endParaRPr lang="de-DE" sz="15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51520" y="1727621"/>
              <a:ext cx="8064896" cy="432048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Festlegung des Kommunikationsbudgets</a:t>
              </a:r>
              <a:endParaRPr lang="de-DE" sz="15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51520" y="2580637"/>
              <a:ext cx="3420000" cy="576064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Gestaltung des kommuni-                   kativen Botschaft</a:t>
              </a:r>
              <a:endParaRPr lang="de-DE" sz="15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860032" y="2580637"/>
              <a:ext cx="3420000" cy="576064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Auswahl der Kommunikations-     Instrumente bzw. -Kanäle</a:t>
              </a:r>
              <a:endParaRPr lang="de-DE" sz="15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51520" y="3527821"/>
              <a:ext cx="8064896" cy="432048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Festlegung der zeitlichen Verteilung (Timing) der Kommunikationsmaßnahmen</a:t>
              </a:r>
              <a:endParaRPr lang="de-DE" sz="15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H="1">
              <a:off x="3671520" y="2850757"/>
              <a:ext cx="1188512" cy="0"/>
            </a:xfrm>
            <a:prstGeom prst="straightConnector1">
              <a:avLst/>
            </a:prstGeom>
            <a:ln w="635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/>
          </p:nvSpPr>
          <p:spPr>
            <a:xfrm>
              <a:off x="251520" y="4338389"/>
              <a:ext cx="8064896" cy="432048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5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Kontrolle des Kommunikationserfolgs</a:t>
              </a:r>
              <a:endParaRPr lang="de-DE" sz="1500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 flipH="1">
              <a:off x="8316416" y="377949"/>
              <a:ext cx="648072" cy="4176464"/>
              <a:chOff x="179512" y="377949"/>
              <a:chExt cx="720080" cy="4176464"/>
            </a:xfrm>
          </p:grpSpPr>
          <p:cxnSp>
            <p:nvCxnSpPr>
              <p:cNvPr id="19" name="Gerade Verbindung mit Pfeil 18"/>
              <p:cNvCxnSpPr/>
              <p:nvPr/>
            </p:nvCxnSpPr>
            <p:spPr>
              <a:xfrm>
                <a:off x="179512" y="377949"/>
                <a:ext cx="0" cy="4140000"/>
              </a:xfrm>
              <a:prstGeom prst="straightConnector1">
                <a:avLst/>
              </a:prstGeom>
              <a:ln w="63500" cap="rnd">
                <a:solidFill>
                  <a:srgbClr val="3F80CD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/>
              <p:cNvCxnSpPr/>
              <p:nvPr/>
            </p:nvCxnSpPr>
            <p:spPr>
              <a:xfrm flipH="1">
                <a:off x="179592" y="377949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/>
              <p:nvPr/>
            </p:nvCxnSpPr>
            <p:spPr>
              <a:xfrm flipH="1">
                <a:off x="179512" y="1152000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/>
              <p:cNvCxnSpPr/>
              <p:nvPr/>
            </p:nvCxnSpPr>
            <p:spPr>
              <a:xfrm flipH="1">
                <a:off x="179512" y="1944000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 flipH="1">
                <a:off x="179512" y="1170037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23"/>
              <p:cNvCxnSpPr/>
              <p:nvPr/>
            </p:nvCxnSpPr>
            <p:spPr>
              <a:xfrm flipH="1">
                <a:off x="179512" y="2844000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179512" y="3744000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 flipH="1">
                <a:off x="179512" y="4554413"/>
                <a:ext cx="720000" cy="0"/>
              </a:xfrm>
              <a:prstGeom prst="straightConnector1">
                <a:avLst/>
              </a:prstGeom>
              <a:ln w="63500" cap="rnd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feld 26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4.6  Planungsprozess der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204715" y="1808946"/>
            <a:ext cx="8736086" cy="3596309"/>
            <a:chOff x="77715" y="84194"/>
            <a:chExt cx="7206346" cy="2966574"/>
          </a:xfrm>
        </p:grpSpPr>
        <p:sp>
          <p:nvSpPr>
            <p:cNvPr id="5" name="Zierrahmen 4"/>
            <p:cNvSpPr/>
            <p:nvPr/>
          </p:nvSpPr>
          <p:spPr>
            <a:xfrm>
              <a:off x="77715" y="84194"/>
              <a:ext cx="2331881" cy="1431991"/>
            </a:xfrm>
            <a:prstGeom prst="plaque">
              <a:avLst>
                <a:gd name="adj" fmla="val 352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>
                  <a:latin typeface="Arial"/>
                  <a:cs typeface="Arial"/>
                </a:rPr>
                <a:t>konsequent</a:t>
              </a:r>
              <a:endParaRPr lang="de-DE" sz="2000" b="1" dirty="0">
                <a:latin typeface="Arial"/>
                <a:cs typeface="Arial"/>
              </a:endParaRPr>
            </a:p>
          </p:txBody>
        </p:sp>
        <p:sp>
          <p:nvSpPr>
            <p:cNvPr id="6" name="Zierrahmen 5"/>
            <p:cNvSpPr/>
            <p:nvPr/>
          </p:nvSpPr>
          <p:spPr>
            <a:xfrm>
              <a:off x="2518183" y="84194"/>
              <a:ext cx="2331881" cy="1431991"/>
            </a:xfrm>
            <a:prstGeom prst="plaque">
              <a:avLst>
                <a:gd name="adj" fmla="val 352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smtClean="0">
                  <a:latin typeface="Arial"/>
                  <a:cs typeface="Arial"/>
                </a:rPr>
                <a:t>strategisch</a:t>
              </a:r>
              <a:endParaRPr lang="de-DE" sz="2000" b="1" dirty="0">
                <a:latin typeface="Arial"/>
                <a:cs typeface="Arial"/>
              </a:endParaRPr>
            </a:p>
          </p:txBody>
        </p:sp>
        <p:sp>
          <p:nvSpPr>
            <p:cNvPr id="7" name="Zierrahmen 6"/>
            <p:cNvSpPr/>
            <p:nvPr/>
          </p:nvSpPr>
          <p:spPr>
            <a:xfrm>
              <a:off x="4952180" y="84194"/>
              <a:ext cx="2331881" cy="1431991"/>
            </a:xfrm>
            <a:prstGeom prst="plaque">
              <a:avLst>
                <a:gd name="adj" fmla="val 352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e-DE" sz="2000" b="1" dirty="0" smtClean="0">
                  <a:latin typeface="Arial"/>
                  <a:cs typeface="Arial"/>
                </a:rPr>
                <a:t>koordinierend</a:t>
              </a:r>
            </a:p>
            <a:p>
              <a:pPr algn="ctr"/>
              <a:r>
                <a:rPr lang="de-DE" sz="2000" b="1" dirty="0" smtClean="0">
                  <a:latin typeface="Arial"/>
                  <a:cs typeface="Arial"/>
                </a:rPr>
                <a:t>integrativ</a:t>
              </a:r>
              <a:endParaRPr lang="de-DE" sz="2000" b="1" dirty="0">
                <a:latin typeface="Arial"/>
                <a:cs typeface="Arial"/>
              </a:endParaRPr>
            </a:p>
          </p:txBody>
        </p:sp>
        <p:sp>
          <p:nvSpPr>
            <p:cNvPr id="8" name="Zierrahmen 7"/>
            <p:cNvSpPr/>
            <p:nvPr/>
          </p:nvSpPr>
          <p:spPr>
            <a:xfrm>
              <a:off x="77715" y="1618777"/>
              <a:ext cx="2331881" cy="1431991"/>
            </a:xfrm>
            <a:prstGeom prst="plaque">
              <a:avLst>
                <a:gd name="adj" fmla="val 352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2000" b="1" smtClean="0">
                  <a:latin typeface="Arial"/>
                  <a:cs typeface="Arial"/>
                </a:rPr>
                <a:t>wirtschaftlich</a:t>
              </a:r>
            </a:p>
            <a:p>
              <a:pPr algn="ctr"/>
              <a:r>
                <a:rPr lang="de-DE" sz="2000" b="1">
                  <a:latin typeface="Arial"/>
                  <a:cs typeface="Arial"/>
                </a:rPr>
                <a:t>fokussiert</a:t>
              </a:r>
              <a:endParaRPr lang="de-DE" sz="2000" b="1" dirty="0">
                <a:latin typeface="Arial"/>
                <a:cs typeface="Arial"/>
              </a:endParaRPr>
            </a:p>
          </p:txBody>
        </p:sp>
        <p:sp>
          <p:nvSpPr>
            <p:cNvPr id="9" name="Zierrahmen 8"/>
            <p:cNvSpPr/>
            <p:nvPr/>
          </p:nvSpPr>
          <p:spPr>
            <a:xfrm>
              <a:off x="2533588" y="1618777"/>
              <a:ext cx="2331881" cy="1431991"/>
            </a:xfrm>
            <a:prstGeom prst="plaque">
              <a:avLst>
                <a:gd name="adj" fmla="val 352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2000" b="1" dirty="0" smtClean="0">
                  <a:latin typeface="Arial"/>
                  <a:cs typeface="Arial"/>
                </a:rPr>
                <a:t>systematisch</a:t>
              </a:r>
              <a:endParaRPr lang="de-DE" sz="2000" b="1" dirty="0">
                <a:latin typeface="Arial"/>
                <a:cs typeface="Arial"/>
              </a:endParaRPr>
            </a:p>
          </p:txBody>
        </p:sp>
        <p:sp>
          <p:nvSpPr>
            <p:cNvPr id="10" name="Zierrahmen 9"/>
            <p:cNvSpPr/>
            <p:nvPr/>
          </p:nvSpPr>
          <p:spPr>
            <a:xfrm>
              <a:off x="4952180" y="1618777"/>
              <a:ext cx="2331881" cy="1431991"/>
            </a:xfrm>
            <a:prstGeom prst="plaque">
              <a:avLst>
                <a:gd name="adj" fmla="val 352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smtClean="0">
                  <a:latin typeface="Arial"/>
                  <a:cs typeface="Arial"/>
                </a:rPr>
                <a:t>realistisch</a:t>
              </a:r>
              <a:endParaRPr lang="de-DE" sz="2000" b="1" dirty="0">
                <a:latin typeface="Arial"/>
                <a:cs typeface="Arial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952665" y="1235544"/>
              <a:ext cx="1026140" cy="52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latin typeface="Arial"/>
                  <a:cs typeface="Arial"/>
                </a:rPr>
                <a:t>Leit-</a:t>
              </a:r>
            </a:p>
            <a:p>
              <a:pPr algn="ctr"/>
              <a:r>
                <a:rPr lang="de-DE" b="1" dirty="0" err="1" smtClean="0">
                  <a:latin typeface="Arial"/>
                  <a:cs typeface="Arial"/>
                </a:rPr>
                <a:t>prinzipien</a:t>
              </a:r>
              <a:endParaRPr lang="de-DE" b="1" dirty="0">
                <a:latin typeface="Arial"/>
                <a:cs typeface="Arial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394511" y="1235544"/>
              <a:ext cx="1026140" cy="52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latin typeface="Arial"/>
                  <a:cs typeface="Arial"/>
                </a:rPr>
                <a:t>des</a:t>
              </a:r>
            </a:p>
            <a:p>
              <a:pPr algn="ctr"/>
              <a:r>
                <a:rPr lang="de-DE" b="1" dirty="0" smtClean="0">
                  <a:latin typeface="Arial"/>
                  <a:cs typeface="Arial"/>
                </a:rPr>
                <a:t>Marketing</a:t>
              </a:r>
              <a:endParaRPr lang="de-DE" b="1" dirty="0">
                <a:latin typeface="Arial"/>
                <a:cs typeface="Arial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1.2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Leitprinzipien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 Marketing</a:t>
            </a:r>
          </a:p>
        </p:txBody>
      </p:sp>
    </p:spTree>
    <p:extLst>
      <p:ext uri="{BB962C8B-B14F-4D97-AF65-F5344CB8AC3E}">
        <p14:creationId xmlns:p14="http://schemas.microsoft.com/office/powerpoint/2010/main" val="1256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0720" y="1797728"/>
            <a:ext cx="8828890" cy="3313868"/>
            <a:chOff x="179512" y="180000"/>
            <a:chExt cx="8828890" cy="331386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0000"/>
              <a:ext cx="3384376" cy="331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6" y="180000"/>
              <a:ext cx="5084476" cy="140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746101"/>
              <a:ext cx="5084474" cy="174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feld 5"/>
          <p:cNvSpPr txBox="1"/>
          <p:nvPr/>
        </p:nvSpPr>
        <p:spPr>
          <a:xfrm>
            <a:off x="45531" y="281350"/>
            <a:ext cx="90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4.7  Beispiele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für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Guerilla-Marketing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1219" y="6482646"/>
            <a:ext cx="892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http://creative-marketingads.com – hier finden sich noch zahlreiche weitere Beispiele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72008" y="2431310"/>
            <a:ext cx="9036496" cy="2573353"/>
            <a:chOff x="107504" y="215726"/>
            <a:chExt cx="9036496" cy="2573353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9512" y="2210197"/>
              <a:ext cx="324036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smtClean="0">
                  <a:solidFill>
                    <a:srgbClr val="4D4D4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qualitativer Tausenderpreis </a:t>
              </a:r>
              <a:r>
                <a:rPr lang="de-DE" sz="1800" b="1">
                  <a:solidFill>
                    <a:srgbClr val="4D4D4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=</a:t>
              </a: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3347864" y="2402284"/>
              <a:ext cx="568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969990" y="1962547"/>
              <a:ext cx="49944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Schaltkosten (z.B. 20sec-Radiospot) </a:t>
              </a:r>
              <a:r>
                <a:rPr lang="de-DE" sz="160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•</a:t>
              </a:r>
              <a:r>
                <a:rPr lang="de-DE" sz="180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1000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275856" y="2419747"/>
              <a:ext cx="58681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Anz. Mediennutzer </a:t>
              </a:r>
              <a:r>
                <a:rPr lang="de-DE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(z.B. </a:t>
              </a:r>
              <a:r>
                <a:rPr lang="de-DE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Radiohörer) </a:t>
              </a:r>
              <a:r>
                <a:rPr lang="de-DE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•</a:t>
              </a:r>
              <a:r>
                <a:rPr lang="de-DE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Zielgruppenanteil</a:t>
              </a:r>
              <a:endPara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107504" y="476076"/>
              <a:ext cx="3384376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 smtClean="0">
                  <a:solidFill>
                    <a:srgbClr val="4D4D4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(einfacher</a:t>
              </a:r>
              <a:r>
                <a:rPr lang="de-DE" sz="1800" b="1">
                  <a:solidFill>
                    <a:srgbClr val="4D4D4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 Tausenderpreis =</a:t>
              </a: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3600432" y="653876"/>
              <a:ext cx="48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658770" y="215726"/>
              <a:ext cx="48016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Schaltkosten (z.B. 20sec-Radiospot) </a:t>
              </a:r>
              <a:r>
                <a:rPr lang="de-DE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•</a:t>
              </a:r>
              <a:r>
                <a:rPr lang="de-DE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1000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744024" y="671339"/>
              <a:ext cx="4644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Anzahl der Mediennutzer (z.B. Radiohörer)</a:t>
              </a:r>
              <a:endParaRPr lang="de-DE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45531" y="281350"/>
            <a:ext cx="904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4.8  Berechnung des einfachen und des qualitativen Tausenderpreises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4031"/>
            <a:ext cx="9135158" cy="38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531" y="281350"/>
            <a:ext cx="904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4.9  Hinweis auf ein in der Nähe befindliches Lokal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auf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Smartwatch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011" y="5937542"/>
            <a:ext cx="89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Feigl, M.: Wie Anzeigen auf Smartwatches aussehen könnten. http://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www.gfm-nachrichten.de/news/aktuelles/article/wie-anzeigen-auf-smartwatches-aussehen-koennten.html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2015. Zugegriffen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20.6.2015,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Bildrechte: www.gfm-nachrichten.de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76496" y="943858"/>
            <a:ext cx="8605824" cy="5759919"/>
            <a:chOff x="276496" y="73194"/>
            <a:chExt cx="8605824" cy="5759919"/>
          </a:xfrm>
        </p:grpSpPr>
        <p:cxnSp>
          <p:nvCxnSpPr>
            <p:cNvPr id="3" name="Gerade Verbindung mit Pfeil 2"/>
            <p:cNvCxnSpPr>
              <a:endCxn id="10" idx="3"/>
            </p:cNvCxnSpPr>
            <p:nvPr/>
          </p:nvCxnSpPr>
          <p:spPr>
            <a:xfrm flipV="1">
              <a:off x="4930232" y="4332243"/>
              <a:ext cx="1703472" cy="838148"/>
            </a:xfrm>
            <a:prstGeom prst="straightConnector1">
              <a:avLst/>
            </a:prstGeom>
            <a:ln w="57150" cmpd="sng">
              <a:solidFill>
                <a:srgbClr val="9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mit Pfeil 3"/>
            <p:cNvCxnSpPr/>
            <p:nvPr/>
          </p:nvCxnSpPr>
          <p:spPr>
            <a:xfrm flipH="1" flipV="1">
              <a:off x="5284577" y="2180849"/>
              <a:ext cx="1345924" cy="1394818"/>
            </a:xfrm>
            <a:prstGeom prst="straightConnector1">
              <a:avLst/>
            </a:prstGeom>
            <a:ln w="57150" cmpd="sng">
              <a:solidFill>
                <a:srgbClr val="9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39"/>
            <p:cNvSpPr/>
            <p:nvPr/>
          </p:nvSpPr>
          <p:spPr>
            <a:xfrm>
              <a:off x="4000308" y="1337488"/>
              <a:ext cx="1859848" cy="9997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Absatz x</a:t>
              </a:r>
              <a:endParaRPr lang="de-DE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Oval 28"/>
            <p:cNvSpPr/>
            <p:nvPr/>
          </p:nvSpPr>
          <p:spPr>
            <a:xfrm>
              <a:off x="7022472" y="1390353"/>
              <a:ext cx="1859848" cy="9997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Preis p</a:t>
              </a:r>
              <a:endParaRPr lang="de-DE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7" name="Gekrümmte Verbindung 6"/>
            <p:cNvCxnSpPr>
              <a:stCxn id="6" idx="0"/>
              <a:endCxn id="5" idx="0"/>
            </p:cNvCxnSpPr>
            <p:nvPr/>
          </p:nvCxnSpPr>
          <p:spPr>
            <a:xfrm rot="16200000" flipV="1">
              <a:off x="6414882" y="-147161"/>
              <a:ext cx="52865" cy="3022164"/>
            </a:xfrm>
            <a:prstGeom prst="curvedConnector3">
              <a:avLst>
                <a:gd name="adj1" fmla="val 1033777"/>
              </a:avLst>
            </a:prstGeom>
            <a:ln w="57150" cmpd="sng">
              <a:solidFill>
                <a:srgbClr val="9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48"/>
            <p:cNvSpPr/>
            <p:nvPr/>
          </p:nvSpPr>
          <p:spPr>
            <a:xfrm>
              <a:off x="276496" y="3336495"/>
              <a:ext cx="1859848" cy="9997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Marketing-aktivitäten</a:t>
              </a:r>
              <a:endParaRPr lang="de-DE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Oval 104"/>
            <p:cNvSpPr/>
            <p:nvPr/>
          </p:nvSpPr>
          <p:spPr>
            <a:xfrm>
              <a:off x="3213352" y="4833375"/>
              <a:ext cx="1859848" cy="9997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Kosten K</a:t>
              </a:r>
              <a:endParaRPr lang="de-DE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Oval 105"/>
            <p:cNvSpPr/>
            <p:nvPr/>
          </p:nvSpPr>
          <p:spPr>
            <a:xfrm>
              <a:off x="6361336" y="3478913"/>
              <a:ext cx="1859848" cy="9997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Gewinn</a:t>
              </a:r>
            </a:p>
            <a:p>
              <a:pPr algn="ctr"/>
              <a:r>
                <a:rPr lang="de-DE" sz="14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(G=px - K</a:t>
              </a:r>
              <a:r>
                <a:rPr lang="de-DE" sz="14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de-DE" sz="1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615140" y="4266619"/>
              <a:ext cx="1598212" cy="903771"/>
            </a:xfrm>
            <a:prstGeom prst="straightConnector1">
              <a:avLst/>
            </a:prstGeom>
            <a:ln w="57150" cmpd="sng">
              <a:solidFill>
                <a:srgbClr val="9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5201953" y="4566161"/>
              <a:ext cx="115448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reduzieren</a:t>
              </a:r>
              <a:endParaRPr lang="de-DE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886064" y="4491306"/>
              <a:ext cx="131318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verursachen</a:t>
              </a:r>
              <a:endParaRPr lang="de-DE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4" name="Gerade Verbindung mit Pfeil 13"/>
            <p:cNvCxnSpPr>
              <a:endCxn id="8" idx="7"/>
            </p:cNvCxnSpPr>
            <p:nvPr/>
          </p:nvCxnSpPr>
          <p:spPr>
            <a:xfrm flipH="1">
              <a:off x="1863976" y="2088084"/>
              <a:ext cx="2279300" cy="1394819"/>
            </a:xfrm>
            <a:prstGeom prst="straightConnector1">
              <a:avLst/>
            </a:prstGeom>
            <a:ln w="57150" cmpd="sng">
              <a:solidFill>
                <a:srgbClr val="9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6" idx="4"/>
            </p:cNvCxnSpPr>
            <p:nvPr/>
          </p:nvCxnSpPr>
          <p:spPr>
            <a:xfrm flipH="1">
              <a:off x="7527235" y="2390091"/>
              <a:ext cx="425161" cy="1088822"/>
            </a:xfrm>
            <a:prstGeom prst="straightConnector1">
              <a:avLst/>
            </a:prstGeom>
            <a:ln w="57150" cmpd="sng">
              <a:solidFill>
                <a:srgbClr val="9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5385529" y="2712217"/>
              <a:ext cx="105189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verändert</a:t>
              </a:r>
              <a:endParaRPr lang="de-DE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5664379" y="73194"/>
              <a:ext cx="1724445" cy="1262599"/>
              <a:chOff x="2331001" y="180762"/>
              <a:chExt cx="1724445" cy="1262599"/>
            </a:xfrm>
          </p:grpSpPr>
          <p:grpSp>
            <p:nvGrpSpPr>
              <p:cNvPr id="29" name="Gruppieren 28"/>
              <p:cNvGrpSpPr/>
              <p:nvPr/>
            </p:nvGrpSpPr>
            <p:grpSpPr>
              <a:xfrm>
                <a:off x="2331001" y="274293"/>
                <a:ext cx="1638432" cy="1169068"/>
                <a:chOff x="2331001" y="247789"/>
                <a:chExt cx="1638432" cy="1169068"/>
              </a:xfrm>
            </p:grpSpPr>
            <p:sp>
              <p:nvSpPr>
                <p:cNvPr id="31" name="Rectangle 49"/>
                <p:cNvSpPr>
                  <a:spLocks noChangeArrowheads="1"/>
                </p:cNvSpPr>
                <p:nvPr/>
              </p:nvSpPr>
              <p:spPr bwMode="auto">
                <a:xfrm>
                  <a:off x="2364405" y="247789"/>
                  <a:ext cx="1605028" cy="11690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416B9E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grpSp>
              <p:nvGrpSpPr>
                <p:cNvPr id="32" name="Gruppierung 32"/>
                <p:cNvGrpSpPr/>
                <p:nvPr/>
              </p:nvGrpSpPr>
              <p:grpSpPr>
                <a:xfrm>
                  <a:off x="2331001" y="317218"/>
                  <a:ext cx="1584938" cy="1080775"/>
                  <a:chOff x="3257323" y="627655"/>
                  <a:chExt cx="1724844" cy="1358256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grpSp>
                <p:nvGrpSpPr>
                  <p:cNvPr id="33" name="Gruppierung 30"/>
                  <p:cNvGrpSpPr/>
                  <p:nvPr/>
                </p:nvGrpSpPr>
                <p:grpSpPr>
                  <a:xfrm>
                    <a:off x="3534738" y="773523"/>
                    <a:ext cx="1190401" cy="979479"/>
                    <a:chOff x="3193014" y="611477"/>
                    <a:chExt cx="1532126" cy="1141525"/>
                  </a:xfrm>
                  <a:grpFill/>
                </p:grpSpPr>
                <p:sp>
                  <p:nvSpPr>
                    <p:cNvPr id="36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93014" y="611477"/>
                      <a:ext cx="0" cy="114152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37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3014" y="1753002"/>
                      <a:ext cx="1532126" cy="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38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34739" y="773523"/>
                      <a:ext cx="337969" cy="32769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39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2707" y="1101216"/>
                      <a:ext cx="172740" cy="32409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40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45447" y="1425309"/>
                      <a:ext cx="510709" cy="16564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</p:grpSp>
              <p:sp>
                <p:nvSpPr>
                  <p:cNvPr id="34" name="Textfeld 33"/>
                  <p:cNvSpPr txBox="1"/>
                  <p:nvPr/>
                </p:nvSpPr>
                <p:spPr>
                  <a:xfrm>
                    <a:off x="3257323" y="627655"/>
                    <a:ext cx="284052" cy="3867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b="1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</a:t>
                    </a:r>
                    <a:endParaRPr lang="de-DE" sz="1400" b="1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35" name="Textfeld 34"/>
                  <p:cNvSpPr txBox="1"/>
                  <p:nvPr/>
                </p:nvSpPr>
                <p:spPr>
                  <a:xfrm>
                    <a:off x="4698115" y="1599115"/>
                    <a:ext cx="284052" cy="386796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x</a:t>
                    </a:r>
                    <a:endParaRPr lang="de-DE" sz="1400" b="1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</p:grpSp>
          <p:sp>
            <p:nvSpPr>
              <p:cNvPr id="30" name="Textfeld 29"/>
              <p:cNvSpPr txBox="1"/>
              <p:nvPr/>
            </p:nvSpPr>
            <p:spPr>
              <a:xfrm>
                <a:off x="3396792" y="180762"/>
                <a:ext cx="6586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0" dirty="0" smtClean="0">
                    <a:solidFill>
                      <a:srgbClr val="9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  <a:endParaRPr lang="de-DE" sz="6000" dirty="0">
                  <a:solidFill>
                    <a:srgbClr val="9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1287800" y="1595435"/>
              <a:ext cx="2487416" cy="1767499"/>
              <a:chOff x="5698439" y="1326950"/>
              <a:chExt cx="2487416" cy="1767499"/>
            </a:xfrm>
          </p:grpSpPr>
          <p:grpSp>
            <p:nvGrpSpPr>
              <p:cNvPr id="19" name="Gruppierung 101"/>
              <p:cNvGrpSpPr/>
              <p:nvPr/>
            </p:nvGrpSpPr>
            <p:grpSpPr>
              <a:xfrm>
                <a:off x="6138943" y="1326950"/>
                <a:ext cx="2046912" cy="1617866"/>
                <a:chOff x="5820895" y="2461368"/>
                <a:chExt cx="2046912" cy="1617866"/>
              </a:xfrm>
            </p:grpSpPr>
            <p:sp>
              <p:nvSpPr>
                <p:cNvPr id="21" name="Rectangle 49"/>
                <p:cNvSpPr>
                  <a:spLocks noChangeArrowheads="1"/>
                </p:cNvSpPr>
                <p:nvPr/>
              </p:nvSpPr>
              <p:spPr bwMode="auto">
                <a:xfrm>
                  <a:off x="5834146" y="2558856"/>
                  <a:ext cx="1931639" cy="152037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416B9E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grpSp>
              <p:nvGrpSpPr>
                <p:cNvPr id="22" name="Gruppierung 67"/>
                <p:cNvGrpSpPr/>
                <p:nvPr/>
              </p:nvGrpSpPr>
              <p:grpSpPr>
                <a:xfrm>
                  <a:off x="5820895" y="2577579"/>
                  <a:ext cx="1839957" cy="1461125"/>
                  <a:chOff x="3014368" y="559123"/>
                  <a:chExt cx="1839957" cy="1461125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grpSp>
                <p:nvGrpSpPr>
                  <p:cNvPr id="24" name="Gruppierung 68"/>
                  <p:cNvGrpSpPr/>
                  <p:nvPr/>
                </p:nvGrpSpPr>
                <p:grpSpPr>
                  <a:xfrm>
                    <a:off x="3534738" y="773523"/>
                    <a:ext cx="1190401" cy="979479"/>
                    <a:chOff x="3193014" y="611477"/>
                    <a:chExt cx="1532126" cy="1141525"/>
                  </a:xfrm>
                  <a:grpFill/>
                </p:grpSpPr>
                <p:sp>
                  <p:nvSpPr>
                    <p:cNvPr id="27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93014" y="611477"/>
                      <a:ext cx="0" cy="114152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2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3014" y="1753002"/>
                      <a:ext cx="1532126" cy="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</p:grpSp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3014368" y="559123"/>
                    <a:ext cx="556084" cy="4801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de-DE" sz="1400" b="1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Out-put</a:t>
                    </a:r>
                  </a:p>
                </p:txBody>
              </p:sp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4272114" y="1712471"/>
                    <a:ext cx="5822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400" b="1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Input</a:t>
                    </a:r>
                    <a:endParaRPr lang="de-DE" sz="1400" b="1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sp>
              <p:nvSpPr>
                <p:cNvPr id="23" name="Textfeld 22"/>
                <p:cNvSpPr txBox="1"/>
                <p:nvPr/>
              </p:nvSpPr>
              <p:spPr>
                <a:xfrm>
                  <a:off x="7209153" y="2461368"/>
                  <a:ext cx="65865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6000" dirty="0" smtClean="0">
                      <a:solidFill>
                        <a:srgbClr val="9F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?</a:t>
                  </a:r>
                  <a:endParaRPr lang="de-DE" sz="6000" dirty="0">
                    <a:solidFill>
                      <a:srgbClr val="9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0" name="Bogen 19"/>
              <p:cNvSpPr/>
              <p:nvPr/>
            </p:nvSpPr>
            <p:spPr>
              <a:xfrm>
                <a:off x="5698439" y="2129573"/>
                <a:ext cx="1975665" cy="964876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1" name="Textfeld 40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1.3  Grundsatzproblematik des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/>
        </p:nvSpPr>
        <p:spPr>
          <a:xfrm>
            <a:off x="142875" y="2981665"/>
            <a:ext cx="1761665" cy="1441173"/>
          </a:xfrm>
          <a:prstGeom prst="homePlate">
            <a:avLst>
              <a:gd name="adj" fmla="val 41667"/>
            </a:avLst>
          </a:prstGeom>
          <a:gradFill flip="none" rotWithShape="1">
            <a:gsLst>
              <a:gs pos="0">
                <a:srgbClr val="3F80CD">
                  <a:lumMod val="90000"/>
                  <a:lumOff val="1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3F80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smtClean="0">
                <a:solidFill>
                  <a:schemeClr val="tx1"/>
                </a:solidFill>
              </a:rPr>
              <a:t>Marketing-Aktivitäten des Unternehmens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" name="Eingebuchteter Richtungspfeil 11"/>
          <p:cNvSpPr/>
          <p:nvPr/>
        </p:nvSpPr>
        <p:spPr>
          <a:xfrm>
            <a:off x="1563989" y="2981665"/>
            <a:ext cx="1994096" cy="1441173"/>
          </a:xfrm>
          <a:prstGeom prst="chevron">
            <a:avLst>
              <a:gd name="adj" fmla="val 40440"/>
            </a:avLst>
          </a:prstGeom>
          <a:gradFill flip="none" rotWithShape="1">
            <a:gsLst>
              <a:gs pos="0">
                <a:srgbClr val="3F80CD">
                  <a:lumMod val="90000"/>
                  <a:lumOff val="1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3F80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 defTabSz="442913"/>
            <a:r>
              <a:rPr lang="de-DE" sz="1600" b="1" smtClean="0">
                <a:solidFill>
                  <a:schemeClr val="tx1"/>
                </a:solidFill>
              </a:rPr>
              <a:t>Nutzen für den Kunden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" name="Eingebuchteter Richtungspfeil 12"/>
          <p:cNvSpPr/>
          <p:nvPr/>
        </p:nvSpPr>
        <p:spPr>
          <a:xfrm>
            <a:off x="3244267" y="2981665"/>
            <a:ext cx="1930652" cy="1441173"/>
          </a:xfrm>
          <a:prstGeom prst="chevron">
            <a:avLst>
              <a:gd name="adj" fmla="val 40440"/>
            </a:avLst>
          </a:prstGeom>
          <a:gradFill flip="none" rotWithShape="1">
            <a:gsLst>
              <a:gs pos="0">
                <a:srgbClr val="3F80CD">
                  <a:lumMod val="90000"/>
                  <a:lumOff val="1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3F80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600" b="1" smtClean="0">
                <a:solidFill>
                  <a:schemeClr val="tx1"/>
                </a:solidFill>
              </a:rPr>
              <a:t>Kunden-zufrie-denheit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5" name="Eingebuchteter Richtungspfeil 13"/>
          <p:cNvSpPr/>
          <p:nvPr/>
        </p:nvSpPr>
        <p:spPr>
          <a:xfrm>
            <a:off x="4847569" y="2981665"/>
            <a:ext cx="1930652" cy="1441173"/>
          </a:xfrm>
          <a:prstGeom prst="chevron">
            <a:avLst>
              <a:gd name="adj" fmla="val 40440"/>
            </a:avLst>
          </a:prstGeom>
          <a:gradFill flip="none" rotWithShape="1">
            <a:gsLst>
              <a:gs pos="0">
                <a:srgbClr val="3F80CD">
                  <a:lumMod val="90000"/>
                  <a:lumOff val="10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3F80C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de-DE" sz="1600" b="1" smtClean="0">
                <a:solidFill>
                  <a:schemeClr val="tx1"/>
                </a:solidFill>
              </a:rPr>
              <a:t>Kunden-Bindung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619874" y="2622466"/>
            <a:ext cx="2431383" cy="1962297"/>
          </a:xfrm>
          <a:prstGeom prst="irregularSeal1">
            <a:avLst/>
          </a:prstGeom>
          <a:gradFill flip="none" rotWithShape="1">
            <a:gsLst>
              <a:gs pos="0">
                <a:srgbClr val="9D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mtClean="0"/>
              <a:t>Kundenwert für das Unternehmen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1.4  Erfolgskette des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133931" y="2328305"/>
            <a:ext cx="8860599" cy="3220231"/>
            <a:chOff x="125139" y="156681"/>
            <a:chExt cx="8860599" cy="3220231"/>
          </a:xfrm>
        </p:grpSpPr>
        <p:sp>
          <p:nvSpPr>
            <p:cNvPr id="18" name="Textfeld 17"/>
            <p:cNvSpPr txBox="1"/>
            <p:nvPr/>
          </p:nvSpPr>
          <p:spPr>
            <a:xfrm>
              <a:off x="125139" y="156681"/>
              <a:ext cx="2739738" cy="321993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1600" b="1">
                  <a:latin typeface="Arial Unicode MS"/>
                  <a:cs typeface="Arial Unicode MS"/>
                </a:defRPr>
              </a:lvl1pPr>
            </a:lstStyle>
            <a:p>
              <a:pPr algn="ctr"/>
              <a:r>
                <a:rPr lang="de-DE"/>
                <a:t>Ist-Leistung </a:t>
              </a:r>
              <a:r>
                <a:rPr lang="de-DE" smtClean="0"/>
                <a:t>&lt; </a:t>
              </a:r>
              <a:r>
                <a:rPr lang="de-DE"/>
                <a:t>Soll-Leistung</a:t>
              </a:r>
            </a:p>
            <a:p>
              <a:pPr algn="ctr"/>
              <a:r>
                <a:rPr lang="de-DE" sz="4400">
                  <a:solidFill>
                    <a:srgbClr val="FF0000"/>
                  </a:solidFill>
                  <a:latin typeface="Wingdings"/>
                </a:rPr>
                <a:t>L</a:t>
              </a:r>
              <a:endParaRPr lang="de-DE" sz="2000">
                <a:solidFill>
                  <a:srgbClr val="FF0000"/>
                </a:solidFill>
                <a:latin typeface="MS Shell Dlg 2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30614" y="1232352"/>
              <a:ext cx="2528787" cy="2965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Konsumverzicht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230614" y="1642754"/>
              <a:ext cx="2528787" cy="2965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Markenwechsel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30614" y="2070740"/>
              <a:ext cx="2528787" cy="2965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Beschwerde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30614" y="2445974"/>
              <a:ext cx="2528787" cy="295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negative Kommunikation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30614" y="2844865"/>
              <a:ext cx="2528787" cy="424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negative Ausstrahlungs-effekte im Angebotsportfolio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186000" y="156681"/>
              <a:ext cx="2739738" cy="321993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1600" b="1">
                  <a:latin typeface="Arial Unicode MS"/>
                  <a:cs typeface="Arial Unicode MS"/>
                </a:defRPr>
              </a:lvl1pPr>
            </a:lstStyle>
            <a:p>
              <a:pPr algn="ctr"/>
              <a:r>
                <a:rPr lang="de-DE" dirty="0"/>
                <a:t>Ist-Leistung </a:t>
              </a:r>
              <a:r>
                <a:rPr lang="de-DE"/>
                <a:t>= </a:t>
              </a:r>
              <a:r>
                <a:rPr lang="de-DE" smtClean="0"/>
                <a:t>Soll-Leistung</a:t>
              </a:r>
            </a:p>
            <a:p>
              <a:pPr algn="ctr"/>
              <a:r>
                <a:rPr lang="de-DE" sz="4400">
                  <a:solidFill>
                    <a:srgbClr val="92D050"/>
                  </a:solidFill>
                  <a:latin typeface="Wingdings"/>
                </a:rPr>
                <a:t>K</a:t>
              </a:r>
              <a:endParaRPr lang="de-DE" sz="2000">
                <a:solidFill>
                  <a:srgbClr val="92D050"/>
                </a:solidFill>
                <a:latin typeface="MS Shell Dlg 2"/>
              </a:endParaRPr>
            </a:p>
            <a:p>
              <a:pPr algn="ctr"/>
              <a:endParaRPr lang="de-DE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291475" y="1443360"/>
              <a:ext cx="2528787" cy="424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Sensibilität für den Marketingmix der Konkurrenz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291475" y="2215050"/>
              <a:ext cx="2528787" cy="424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ggf. gebundener, nicht jedoch verbundener Kunde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246000" y="156978"/>
              <a:ext cx="2739738" cy="321993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1600" b="1">
                  <a:latin typeface="Arial Unicode MS"/>
                  <a:cs typeface="Arial Unicode MS"/>
                </a:defRPr>
              </a:lvl1pPr>
            </a:lstStyle>
            <a:p>
              <a:pPr algn="ctr"/>
              <a:r>
                <a:rPr lang="de-DE" dirty="0"/>
                <a:t>Ist-Leistung </a:t>
              </a:r>
              <a:r>
                <a:rPr lang="de-DE"/>
                <a:t>&gt; </a:t>
              </a:r>
              <a:r>
                <a:rPr lang="de-DE" smtClean="0"/>
                <a:t>Soll-Leistung</a:t>
              </a:r>
            </a:p>
            <a:p>
              <a:pPr lvl="0" algn="ctr"/>
              <a:r>
                <a:rPr lang="de-DE" sz="4400" smtClean="0">
                  <a:solidFill>
                    <a:srgbClr val="008000"/>
                  </a:solidFill>
                  <a:latin typeface="Wingdings"/>
                  <a:cs typeface="+mn-cs"/>
                </a:rPr>
                <a:t>J</a:t>
              </a:r>
              <a:endParaRPr lang="de-DE" sz="1800" dirty="0">
                <a:solidFill>
                  <a:srgbClr val="008000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351475" y="1232352"/>
              <a:ext cx="2528787" cy="2965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Wiederkauf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351475" y="1634495"/>
              <a:ext cx="2528787" cy="295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Erhöhung der Konsumquote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351475" y="2044648"/>
              <a:ext cx="2528787" cy="2965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Kundenloyalität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351475" y="2446791"/>
              <a:ext cx="2528787" cy="424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positive Kommunikation</a:t>
              </a:r>
              <a:r>
                <a:rPr lang="de-DE" sz="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 </a:t>
              </a:r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/ Weiterempfehlung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6351475" y="2976745"/>
              <a:ext cx="2528787" cy="295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/>
                  <a:cs typeface="Arial Unicode MS"/>
                </a:rPr>
                <a:t>Verbundkäufe (Cross-Buying)</a:t>
              </a:r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/>
                <a:cs typeface="Arial Unicode MS"/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98283" y="281350"/>
            <a:ext cx="89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1.5 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Ausprägungen und mögliche Folgen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der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Kunden(un)zufriedenheit</a:t>
            </a: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02" y="1282254"/>
            <a:ext cx="6528929" cy="49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98283" y="281350"/>
            <a:ext cx="89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1.6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Elemente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von Marketing-Prozessen und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daraus </a:t>
            </a:r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ableitbare Varianten des Marketing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1219" y="6482646"/>
            <a:ext cx="892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ähnlich Froböse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M.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Kaapke, A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.: Marketing, 2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Aufl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., </a:t>
            </a:r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München: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Vahlen 2003, S. 8</a:t>
            </a:r>
            <a:endParaRPr lang="de-DE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07504" y="1269392"/>
            <a:ext cx="8856984" cy="4248472"/>
            <a:chOff x="107504" y="144016"/>
            <a:chExt cx="8856984" cy="4248472"/>
          </a:xfrm>
        </p:grpSpPr>
        <p:cxnSp>
          <p:nvCxnSpPr>
            <p:cNvPr id="3" name="Gekrümmte Verbindung 2"/>
            <p:cNvCxnSpPr/>
            <p:nvPr/>
          </p:nvCxnSpPr>
          <p:spPr>
            <a:xfrm flipV="1">
              <a:off x="7200000" y="2609141"/>
              <a:ext cx="396000" cy="297"/>
            </a:xfrm>
            <a:prstGeom prst="curvedConnector3">
              <a:avLst>
                <a:gd name="adj1" fmla="val 50000"/>
              </a:avLst>
            </a:prstGeom>
            <a:ln w="63500" cmpd="sng">
              <a:solidFill>
                <a:srgbClr val="9D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krümmte Verbindung 3"/>
            <p:cNvCxnSpPr/>
            <p:nvPr/>
          </p:nvCxnSpPr>
          <p:spPr>
            <a:xfrm flipV="1">
              <a:off x="5400000" y="2609438"/>
              <a:ext cx="468000" cy="297"/>
            </a:xfrm>
            <a:prstGeom prst="curvedConnector3">
              <a:avLst>
                <a:gd name="adj1" fmla="val 50000"/>
              </a:avLst>
            </a:prstGeom>
            <a:ln w="63500" cmpd="sng">
              <a:solidFill>
                <a:srgbClr val="3F80CD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krümmte Verbindung 4"/>
            <p:cNvCxnSpPr/>
            <p:nvPr/>
          </p:nvCxnSpPr>
          <p:spPr>
            <a:xfrm flipV="1">
              <a:off x="3528000" y="2609438"/>
              <a:ext cx="360000" cy="297"/>
            </a:xfrm>
            <a:prstGeom prst="curvedConnector3">
              <a:avLst>
                <a:gd name="adj1" fmla="val 50000"/>
              </a:avLst>
            </a:prstGeom>
            <a:ln w="63500" cmpd="sng">
              <a:solidFill>
                <a:srgbClr val="3F80CD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krümmte Verbindung 5"/>
            <p:cNvCxnSpPr/>
            <p:nvPr/>
          </p:nvCxnSpPr>
          <p:spPr>
            <a:xfrm flipV="1">
              <a:off x="1656000" y="2609141"/>
              <a:ext cx="360000" cy="297"/>
            </a:xfrm>
            <a:prstGeom prst="curvedConnector3">
              <a:avLst>
                <a:gd name="adj1" fmla="val 50000"/>
              </a:avLst>
            </a:prstGeom>
            <a:ln w="63500" cmpd="sng">
              <a:solidFill>
                <a:srgbClr val="3F80CD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6"/>
            <p:cNvSpPr/>
            <p:nvPr/>
          </p:nvSpPr>
          <p:spPr>
            <a:xfrm>
              <a:off x="143024" y="931346"/>
              <a:ext cx="1520809" cy="3460513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8" name="Rechteck 7"/>
            <p:cNvSpPr/>
            <p:nvPr/>
          </p:nvSpPr>
          <p:spPr>
            <a:xfrm>
              <a:off x="5868144" y="931347"/>
              <a:ext cx="1368152" cy="3460708"/>
            </a:xfrm>
            <a:prstGeom prst="rect">
              <a:avLst/>
            </a:prstGeom>
            <a:gradFill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07504" y="936104"/>
              <a:ext cx="1584176" cy="263892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900"/>
                </a:spcAft>
              </a:pPr>
              <a:r>
                <a:rPr lang="de-DE" sz="14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Informations-gewinnung für Marketing-Ent-scheidungen:</a:t>
              </a:r>
            </a:p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Qualitätskriterien   für Informationen</a:t>
              </a:r>
            </a:p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Untersuchungs-objekte </a:t>
              </a:r>
            </a:p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Datenerhebungs-methoden</a:t>
              </a:r>
            </a:p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endParaRPr lang="de-DE" sz="105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/>
              <a:endParaRPr lang="de-DE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015232" y="931346"/>
              <a:ext cx="1520809" cy="3460513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979480" y="936104"/>
              <a:ext cx="1584176" cy="2745367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900"/>
                </a:spcAft>
              </a:pPr>
              <a:r>
                <a:rPr lang="de-DE" sz="14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strategische Marketing-Planung:</a:t>
              </a:r>
            </a:p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Oberziele</a:t>
              </a:r>
            </a:p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Zielmarkt-Festlegung</a:t>
              </a:r>
            </a:p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Marktbeeinflussungs-Strategien</a:t>
              </a:r>
              <a:endParaRPr lang="de-DE" sz="1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Positionierung</a:t>
              </a:r>
            </a:p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Markenführung</a:t>
              </a:r>
            </a:p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endParaRPr lang="de-DE" sz="1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endParaRPr lang="de-DE" sz="12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/>
              <a:endParaRPr lang="de-DE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887672" y="931346"/>
              <a:ext cx="1520809" cy="3460513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851920" y="936104"/>
              <a:ext cx="1584176" cy="212391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de-DE" sz="14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operative Marketing-Planung: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Leistungspolitik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Preispolitik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Distributionspolitik</a:t>
              </a:r>
              <a:endParaRPr lang="de-DE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de-DE" sz="12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Kommunikations-politik</a:t>
              </a:r>
              <a:endParaRPr lang="de-DE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endParaRPr lang="de-DE" sz="9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7596336" y="931780"/>
              <a:ext cx="1368152" cy="3460708"/>
            </a:xfrm>
            <a:prstGeom prst="rect">
              <a:avLst/>
            </a:prstGeom>
            <a:gradFill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796136" y="978124"/>
              <a:ext cx="1512168" cy="2873351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Effekte</a:t>
              </a:r>
              <a:r>
                <a:rPr lang="de-DE" sz="11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beim              Kunden, z.B.:</a:t>
              </a:r>
            </a:p>
            <a:p>
              <a:pPr algn="ctr">
                <a:lnSpc>
                  <a:spcPct val="95000"/>
                </a:lnSpc>
              </a:pPr>
              <a:endParaRPr lang="de-DE" sz="1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5000"/>
                </a:lnSpc>
              </a:pPr>
              <a:endParaRPr lang="de-DE" sz="14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5000"/>
                </a:lnSpc>
              </a:pPr>
              <a:endParaRPr lang="de-DE" sz="32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endParaRPr lang="de-DE" sz="11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de-DE" sz="12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Kundennutzen</a:t>
              </a:r>
            </a:p>
            <a:p>
              <a:pPr algn="ctr">
                <a:spcAft>
                  <a:spcPts val="1200"/>
                </a:spcAft>
              </a:pPr>
              <a:r>
                <a:rPr lang="de-DE" sz="12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Kundenzu-friedenheit</a:t>
              </a:r>
            </a:p>
            <a:p>
              <a:pPr algn="ctr"/>
              <a:r>
                <a:rPr lang="de-DE" sz="12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Kunden-begeisterung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596000" y="984235"/>
              <a:ext cx="1368488" cy="29541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14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Effekte </a:t>
              </a:r>
              <a:r>
                <a:rPr lang="de-DE" sz="12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beim              Unternehmen </a:t>
              </a:r>
              <a:r>
                <a:rPr lang="de-DE" sz="14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(Aspekte des Kundenwerts)</a:t>
              </a:r>
              <a:r>
                <a:rPr lang="de-DE" sz="14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 z.B.:</a:t>
              </a:r>
            </a:p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endParaRPr lang="de-DE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de-DE" sz="1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Umsatz, Gewinn</a:t>
              </a:r>
            </a:p>
            <a:p>
              <a:pPr algn="ctr">
                <a:spcAft>
                  <a:spcPts val="1200"/>
                </a:spcAft>
              </a:pPr>
              <a:r>
                <a:rPr lang="de-DE" sz="1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Kundenloyalität</a:t>
              </a:r>
            </a:p>
            <a:p>
              <a:pPr algn="ctr">
                <a:spcAft>
                  <a:spcPts val="1200"/>
                </a:spcAft>
              </a:pPr>
              <a:r>
                <a:rPr lang="de-DE" sz="1200" b="1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Weiterempfehlung</a:t>
              </a:r>
            </a:p>
            <a:p>
              <a:pPr algn="ctr"/>
              <a:r>
                <a:rPr lang="de-DE" sz="12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Image-verbesserung</a:t>
              </a:r>
              <a:endParaRPr lang="de-DE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42504" y="144016"/>
              <a:ext cx="5270400" cy="612000"/>
            </a:xfrm>
            <a:prstGeom prst="rect">
              <a:avLst/>
            </a:prstGeom>
            <a:gradFill flip="none" rotWithShape="1">
              <a:gsLst>
                <a:gs pos="0">
                  <a:srgbClr val="3F80CD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3F80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20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Marketing-Konzeptelemente</a:t>
              </a:r>
              <a:endParaRPr lang="de-DE" sz="20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868000" y="144016"/>
              <a:ext cx="3096488" cy="612000"/>
            </a:xfrm>
            <a:prstGeom prst="rect">
              <a:avLst/>
            </a:prstGeom>
            <a:gradFill flip="none" rotWithShape="1">
              <a:gsLst>
                <a:gs pos="0">
                  <a:srgbClr val="9D0000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12700">
              <a:solidFill>
                <a:srgbClr val="9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ts val="400"/>
                </a:spcAft>
              </a:pPr>
              <a:r>
                <a:rPr lang="de-DE" sz="2000" b="1" spc="10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Angestrebte Marketing-Wirkungen</a:t>
              </a:r>
              <a:endParaRPr lang="de-DE" sz="2000" b="1" spc="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07504" y="3765902"/>
              <a:ext cx="1584176" cy="3693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de-DE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Kapitel 2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979712" y="3765600"/>
              <a:ext cx="1584176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Kapitel 3</a:t>
              </a:r>
              <a:endParaRPr lang="de-DE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851920" y="3766482"/>
              <a:ext cx="1584176" cy="3693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de-DE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Kapitel 4</a:t>
              </a:r>
              <a:endParaRPr lang="de-D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1.7  Einfaches Marketing-Prozessmodell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10011" y="6227678"/>
            <a:ext cx="892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Quelle: </a:t>
            </a:r>
            <a:r>
              <a:rPr lang="de-DE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eigene Darstellung ähnlich Kotler, P. &amp; Armstrong, G.: 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Principles of Marketing, 15th ed., global ed., Harlow: </a:t>
            </a: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Pearson 2014, S. 27</a:t>
            </a:r>
            <a:endParaRPr lang="de-DE" sz="16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241512" y="1234997"/>
            <a:ext cx="8644285" cy="5095428"/>
            <a:chOff x="250825" y="1287463"/>
            <a:chExt cx="8642350" cy="509428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1287463"/>
              <a:ext cx="8642350" cy="509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2205038"/>
              <a:ext cx="1285875" cy="316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1449388"/>
              <a:ext cx="1290637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2"/>
            <p:cNvSpPr txBox="1">
              <a:spLocks noChangeArrowheads="1"/>
            </p:cNvSpPr>
            <p:nvPr/>
          </p:nvSpPr>
          <p:spPr bwMode="auto">
            <a:xfrm>
              <a:off x="2627783" y="3140968"/>
              <a:ext cx="1872803" cy="1588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de-DE" sz="20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Verpackung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de-DE" sz="20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Variante 1</a:t>
              </a:r>
            </a:p>
            <a:p>
              <a:pPr algn="ctr" eaLnBrk="1" hangingPunct="1">
                <a:spcBef>
                  <a:spcPts val="1200"/>
                </a:spcBef>
              </a:pPr>
              <a:r>
                <a:rPr lang="de-DE" sz="2000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b="1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66</a:t>
              </a:r>
              <a:r>
                <a:rPr lang="de-DE" b="1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</a:t>
              </a:r>
            </a:p>
          </p:txBody>
        </p:sp>
        <p:sp>
          <p:nvSpPr>
            <p:cNvPr id="7" name="Textfeld 6"/>
            <p:cNvSpPr txBox="1">
              <a:spLocks noChangeArrowheads="1"/>
            </p:cNvSpPr>
            <p:nvPr/>
          </p:nvSpPr>
          <p:spPr bwMode="auto">
            <a:xfrm>
              <a:off x="4716884" y="2204864"/>
              <a:ext cx="1943348" cy="1499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sz="20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Verpackung </a:t>
              </a:r>
            </a:p>
            <a:p>
              <a:pPr algn="ctr" eaLnBrk="1" hangingPunct="1"/>
              <a:r>
                <a:rPr lang="de-DE" sz="2000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Variante 2</a:t>
              </a:r>
            </a:p>
            <a:p>
              <a:pPr algn="ctr" eaLnBrk="1" hangingPunct="1">
                <a:spcBef>
                  <a:spcPts val="1200"/>
                </a:spcBef>
              </a:pPr>
              <a:r>
                <a:rPr lang="de-DE" b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34</a:t>
              </a:r>
              <a:r>
                <a:rPr lang="de-DE" b="1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%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2.1 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Spontane Verpackungspräferenz in einem Online-Test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25088" y="2020585"/>
            <a:ext cx="8878234" cy="3220231"/>
            <a:chOff x="107504" y="156681"/>
            <a:chExt cx="8878234" cy="3220231"/>
          </a:xfrm>
        </p:grpSpPr>
        <p:sp>
          <p:nvSpPr>
            <p:cNvPr id="3" name="Textfeld 2"/>
            <p:cNvSpPr txBox="1"/>
            <p:nvPr/>
          </p:nvSpPr>
          <p:spPr>
            <a:xfrm>
              <a:off x="629195" y="156681"/>
              <a:ext cx="2646661" cy="321993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1600" b="1">
                  <a:latin typeface="Arial Unicode MS"/>
                  <a:cs typeface="Arial Unicode MS"/>
                </a:defRPr>
              </a:lvl1pPr>
            </a:lstStyle>
            <a:p>
              <a:pPr algn="ctr"/>
              <a:r>
                <a:rPr lang="de-DE" smtClean="0"/>
                <a:t>Individuelle Zielkunden</a:t>
              </a:r>
            </a:p>
            <a:p>
              <a:pPr algn="ctr"/>
              <a:endParaRPr lang="de-DE" sz="2000">
                <a:solidFill>
                  <a:srgbClr val="FF0000"/>
                </a:solidFill>
                <a:latin typeface="MS Shell Dlg 2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3437507" y="156681"/>
              <a:ext cx="2646661" cy="321993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1600" b="1">
                  <a:latin typeface="Arial Unicode MS"/>
                  <a:cs typeface="Arial Unicode MS"/>
                </a:defRPr>
              </a:lvl1pPr>
            </a:lstStyle>
            <a:p>
              <a:pPr algn="ctr"/>
              <a:r>
                <a:rPr lang="de-DE" smtClean="0"/>
                <a:t>Zielgruppen</a:t>
              </a:r>
            </a:p>
            <a:p>
              <a:pPr algn="ctr"/>
              <a:endParaRPr lang="de-DE" sz="2000" smtClean="0">
                <a:solidFill>
                  <a:srgbClr val="92D050"/>
                </a:solidFill>
                <a:latin typeface="MS Shell Dlg 2"/>
              </a:endParaRPr>
            </a:p>
            <a:p>
              <a:pPr algn="ctr"/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246000" y="156978"/>
              <a:ext cx="2739738" cy="321993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>
                <a:defRPr sz="1600" b="1">
                  <a:latin typeface="Arial Unicode MS"/>
                  <a:cs typeface="Arial Unicode MS"/>
                </a:defRPr>
              </a:lvl1pPr>
            </a:lstStyle>
            <a:p>
              <a:pPr algn="ctr"/>
              <a:r>
                <a:rPr lang="de-DE" smtClean="0"/>
                <a:t>Gesamtmarkt als Zielmarkt</a:t>
              </a:r>
            </a:p>
            <a:p>
              <a:pPr lvl="0" algn="ctr"/>
              <a:endParaRPr lang="de-DE" sz="1800" dirty="0">
                <a:solidFill>
                  <a:srgbClr val="008000"/>
                </a:solidFill>
              </a:endParaRPr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1934842" y="1093041"/>
              <a:ext cx="301023" cy="291171"/>
            </a:xfrm>
            <a:prstGeom prst="ellipse">
              <a:avLst/>
            </a:prstGeom>
            <a:pattFill prst="dkVert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Oval 38" descr="Gitter"/>
            <p:cNvSpPr>
              <a:spLocks noChangeArrowheads="1"/>
            </p:cNvSpPr>
            <p:nvPr/>
          </p:nvSpPr>
          <p:spPr bwMode="auto">
            <a:xfrm>
              <a:off x="2706323" y="1776661"/>
              <a:ext cx="304332" cy="291171"/>
            </a:xfrm>
            <a:prstGeom prst="ellipse">
              <a:avLst/>
            </a:prstGeom>
            <a:pattFill prst="lgCheck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Oval 39" descr="75%"/>
            <p:cNvSpPr>
              <a:spLocks noChangeArrowheads="1"/>
            </p:cNvSpPr>
            <p:nvPr/>
          </p:nvSpPr>
          <p:spPr bwMode="auto">
            <a:xfrm>
              <a:off x="1559634" y="2709369"/>
              <a:ext cx="304332" cy="291171"/>
            </a:xfrm>
            <a:prstGeom prst="ellipse">
              <a:avLst/>
            </a:prstGeom>
            <a:pattFill prst="pct70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902760" y="2156450"/>
              <a:ext cx="304332" cy="291171"/>
            </a:xfrm>
            <a:prstGeom prst="ellipse">
              <a:avLst/>
            </a:prstGeom>
            <a:pattFill prst="dkHorz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772850" y="1338960"/>
              <a:ext cx="383722" cy="291171"/>
            </a:xfrm>
            <a:prstGeom prst="triangle">
              <a:avLst>
                <a:gd name="adj" fmla="val 49995"/>
              </a:avLst>
            </a:prstGeom>
            <a:pattFill prst="pct75">
              <a:fgClr>
                <a:srgbClr val="FF00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626933" y="1227069"/>
              <a:ext cx="383722" cy="291171"/>
            </a:xfrm>
            <a:prstGeom prst="triangle">
              <a:avLst>
                <a:gd name="adj" fmla="val 49995"/>
              </a:avLst>
            </a:prstGeom>
            <a:pattFill prst="solidDmnd">
              <a:fgClr>
                <a:srgbClr val="FF00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AutoShape 43" descr="90%"/>
            <p:cNvSpPr>
              <a:spLocks noChangeArrowheads="1"/>
            </p:cNvSpPr>
            <p:nvPr/>
          </p:nvSpPr>
          <p:spPr bwMode="auto">
            <a:xfrm>
              <a:off x="2689932" y="2406175"/>
              <a:ext cx="383722" cy="291171"/>
            </a:xfrm>
            <a:prstGeom prst="triangle">
              <a:avLst>
                <a:gd name="adj" fmla="val 49995"/>
              </a:avLst>
            </a:prstGeom>
            <a:pattFill prst="dkHorz">
              <a:fgClr>
                <a:srgbClr val="FF0033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Rectangle 44" descr="Lila Netz"/>
            <p:cNvSpPr>
              <a:spLocks noChangeArrowheads="1"/>
            </p:cNvSpPr>
            <p:nvPr/>
          </p:nvSpPr>
          <p:spPr bwMode="auto">
            <a:xfrm>
              <a:off x="1379107" y="865169"/>
              <a:ext cx="304332" cy="291171"/>
            </a:xfrm>
            <a:prstGeom prst="rect">
              <a:avLst/>
            </a:prstGeom>
            <a:pattFill prst="sphere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1537888" y="1700703"/>
              <a:ext cx="304332" cy="291171"/>
            </a:xfrm>
            <a:prstGeom prst="rect">
              <a:avLst/>
            </a:prstGeom>
            <a:pattFill prst="plaid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46" descr="80%"/>
            <p:cNvSpPr>
              <a:spLocks noChangeArrowheads="1"/>
            </p:cNvSpPr>
            <p:nvPr/>
          </p:nvSpPr>
          <p:spPr bwMode="auto">
            <a:xfrm>
              <a:off x="2142037" y="2064471"/>
              <a:ext cx="304332" cy="291171"/>
            </a:xfrm>
            <a:prstGeom prst="rect">
              <a:avLst/>
            </a:prstGeom>
            <a:pattFill prst="wdDnDiag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2173015" y="2839315"/>
              <a:ext cx="304332" cy="291171"/>
            </a:xfrm>
            <a:prstGeom prst="rect">
              <a:avLst/>
            </a:prstGeom>
            <a:pattFill prst="wdUpDiag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Oval 52"/>
            <p:cNvSpPr>
              <a:spLocks noChangeAspect="1" noChangeArrowheads="1"/>
            </p:cNvSpPr>
            <p:nvPr/>
          </p:nvSpPr>
          <p:spPr bwMode="auto">
            <a:xfrm>
              <a:off x="777570" y="2044295"/>
              <a:ext cx="524245" cy="501542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sp>
          <p:nvSpPr>
            <p:cNvPr id="18" name="Oval 53"/>
            <p:cNvSpPr>
              <a:spLocks noChangeAspect="1" noChangeArrowheads="1"/>
            </p:cNvSpPr>
            <p:nvPr/>
          </p:nvSpPr>
          <p:spPr bwMode="auto">
            <a:xfrm>
              <a:off x="1421524" y="1596416"/>
              <a:ext cx="524245" cy="501542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sp>
          <p:nvSpPr>
            <p:cNvPr id="19" name="Oval 54"/>
            <p:cNvSpPr>
              <a:spLocks noChangeAspect="1" noChangeArrowheads="1"/>
            </p:cNvSpPr>
            <p:nvPr/>
          </p:nvSpPr>
          <p:spPr bwMode="auto">
            <a:xfrm>
              <a:off x="2607594" y="2337773"/>
              <a:ext cx="524245" cy="501542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7646080" y="1321534"/>
              <a:ext cx="305467" cy="291017"/>
            </a:xfrm>
            <a:prstGeom prst="ellipse">
              <a:avLst/>
            </a:prstGeom>
            <a:pattFill prst="dkHorz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Oval 6" descr="Gitter"/>
            <p:cNvSpPr>
              <a:spLocks noChangeArrowheads="1"/>
            </p:cNvSpPr>
            <p:nvPr/>
          </p:nvSpPr>
          <p:spPr bwMode="auto">
            <a:xfrm>
              <a:off x="8281779" y="2004704"/>
              <a:ext cx="303402" cy="291018"/>
            </a:xfrm>
            <a:prstGeom prst="ellipse">
              <a:avLst/>
            </a:prstGeom>
            <a:pattFill prst="lgCheck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7" descr="75%"/>
            <p:cNvSpPr>
              <a:spLocks noChangeArrowheads="1"/>
            </p:cNvSpPr>
            <p:nvPr/>
          </p:nvSpPr>
          <p:spPr bwMode="auto">
            <a:xfrm>
              <a:off x="7236296" y="2687876"/>
              <a:ext cx="303402" cy="291017"/>
            </a:xfrm>
            <a:prstGeom prst="ellipse">
              <a:avLst/>
            </a:prstGeom>
            <a:pattFill prst="pct70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6714805" y="2384471"/>
              <a:ext cx="305467" cy="291018"/>
            </a:xfrm>
            <a:prstGeom prst="ellipse">
              <a:avLst/>
            </a:prstGeom>
            <a:pattFill prst="dkVert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6694597" y="1701303"/>
              <a:ext cx="383896" cy="291017"/>
            </a:xfrm>
            <a:prstGeom prst="triangle">
              <a:avLst>
                <a:gd name="adj" fmla="val 49995"/>
              </a:avLst>
            </a:prstGeom>
            <a:pattFill prst="pct75">
              <a:fgClr>
                <a:srgbClr val="FF00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8201285" y="1472203"/>
              <a:ext cx="383896" cy="291018"/>
            </a:xfrm>
            <a:prstGeom prst="triangle">
              <a:avLst>
                <a:gd name="adj" fmla="val 49995"/>
              </a:avLst>
            </a:prstGeom>
            <a:pattFill prst="solidDmnd">
              <a:fgClr>
                <a:srgbClr val="FF00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11" descr="90%"/>
            <p:cNvSpPr>
              <a:spLocks noChangeArrowheads="1"/>
            </p:cNvSpPr>
            <p:nvPr/>
          </p:nvSpPr>
          <p:spPr bwMode="auto">
            <a:xfrm>
              <a:off x="8220552" y="2412578"/>
              <a:ext cx="383896" cy="291017"/>
            </a:xfrm>
            <a:prstGeom prst="triangle">
              <a:avLst>
                <a:gd name="adj" fmla="val 49995"/>
              </a:avLst>
            </a:prstGeom>
            <a:pattFill prst="dkHorz">
              <a:fgClr>
                <a:srgbClr val="FF0033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Rectangle 12" descr="Lila Netz"/>
            <p:cNvSpPr>
              <a:spLocks noChangeArrowheads="1"/>
            </p:cNvSpPr>
            <p:nvPr/>
          </p:nvSpPr>
          <p:spPr bwMode="auto">
            <a:xfrm>
              <a:off x="7090876" y="1092435"/>
              <a:ext cx="303402" cy="291018"/>
            </a:xfrm>
            <a:prstGeom prst="rect">
              <a:avLst/>
            </a:prstGeom>
            <a:pattFill prst="wdUpDiag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7249799" y="1928339"/>
              <a:ext cx="303402" cy="291017"/>
            </a:xfrm>
            <a:prstGeom prst="rect">
              <a:avLst/>
            </a:prstGeom>
            <a:pattFill prst="plaid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14" descr="80%"/>
            <p:cNvSpPr>
              <a:spLocks noChangeArrowheads="1"/>
            </p:cNvSpPr>
            <p:nvPr/>
          </p:nvSpPr>
          <p:spPr bwMode="auto">
            <a:xfrm>
              <a:off x="7726575" y="2081071"/>
              <a:ext cx="303402" cy="291017"/>
            </a:xfrm>
            <a:prstGeom prst="rect">
              <a:avLst/>
            </a:prstGeom>
            <a:pattFill prst="sphere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7812360" y="2700610"/>
              <a:ext cx="303402" cy="291017"/>
            </a:xfrm>
            <a:prstGeom prst="rect">
              <a:avLst/>
            </a:prstGeom>
            <a:pattFill prst="wdDnDiag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Oval 61"/>
            <p:cNvSpPr>
              <a:spLocks noChangeAspect="1" noChangeArrowheads="1"/>
            </p:cNvSpPr>
            <p:nvPr/>
          </p:nvSpPr>
          <p:spPr bwMode="auto">
            <a:xfrm>
              <a:off x="6300193" y="814406"/>
              <a:ext cx="2592287" cy="2480403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sp>
          <p:nvSpPr>
            <p:cNvPr id="32" name="Oval 63"/>
            <p:cNvSpPr>
              <a:spLocks noChangeAspect="1" noChangeArrowheads="1"/>
            </p:cNvSpPr>
            <p:nvPr/>
          </p:nvSpPr>
          <p:spPr bwMode="auto">
            <a:xfrm>
              <a:off x="107504" y="2386855"/>
              <a:ext cx="403225" cy="385763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sp>
          <p:nvSpPr>
            <p:cNvPr id="33" name="Rectangle 64"/>
            <p:cNvSpPr>
              <a:spLocks noChangeArrowheads="1"/>
            </p:cNvSpPr>
            <p:nvPr/>
          </p:nvSpPr>
          <p:spPr bwMode="auto">
            <a:xfrm rot="16200000">
              <a:off x="-589408" y="1364505"/>
              <a:ext cx="1833563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lnSpc>
                  <a:spcPct val="90000"/>
                </a:lnSpc>
              </a:pPr>
              <a:r>
                <a:rPr lang="de-DE" sz="2400" b="1" spc="100">
                  <a:solidFill>
                    <a:srgbClr val="EA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Zielmarkt</a:t>
              </a:r>
              <a:endParaRPr lang="de-DE" sz="2000" b="1" spc="100">
                <a:solidFill>
                  <a:srgbClr val="EA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Rectangle 18" descr="80%"/>
            <p:cNvSpPr>
              <a:spLocks noChangeArrowheads="1"/>
            </p:cNvSpPr>
            <p:nvPr/>
          </p:nvSpPr>
          <p:spPr bwMode="auto">
            <a:xfrm>
              <a:off x="3806635" y="2525994"/>
              <a:ext cx="312039" cy="312039"/>
            </a:xfrm>
            <a:prstGeom prst="rect">
              <a:avLst/>
            </a:prstGeom>
            <a:pattFill prst="plaid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4213642" y="2525994"/>
              <a:ext cx="312039" cy="312039"/>
            </a:xfrm>
            <a:prstGeom prst="rect">
              <a:avLst/>
            </a:prstGeom>
            <a:pattFill prst="wdDnDiag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Rectangle 20" descr="Lila Netz"/>
            <p:cNvSpPr>
              <a:spLocks noChangeArrowheads="1"/>
            </p:cNvSpPr>
            <p:nvPr/>
          </p:nvSpPr>
          <p:spPr bwMode="auto">
            <a:xfrm>
              <a:off x="4213642" y="2118987"/>
              <a:ext cx="312039" cy="312039"/>
            </a:xfrm>
            <a:prstGeom prst="rect">
              <a:avLst/>
            </a:prstGeom>
            <a:pattFill prst="sphere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3806635" y="2118987"/>
              <a:ext cx="312039" cy="312039"/>
            </a:xfrm>
            <a:prstGeom prst="rect">
              <a:avLst/>
            </a:prstGeom>
            <a:pattFill prst="wdUpDiag">
              <a:fgClr>
                <a:srgbClr val="3333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AutoShape 22" descr="90%"/>
            <p:cNvSpPr>
              <a:spLocks noChangeArrowheads="1"/>
            </p:cNvSpPr>
            <p:nvPr/>
          </p:nvSpPr>
          <p:spPr bwMode="auto">
            <a:xfrm>
              <a:off x="5353262" y="1549177"/>
              <a:ext cx="393441" cy="312039"/>
            </a:xfrm>
            <a:prstGeom prst="triangle">
              <a:avLst>
                <a:gd name="adj" fmla="val 49995"/>
              </a:avLst>
            </a:prstGeom>
            <a:pattFill prst="dkHorz">
              <a:fgClr>
                <a:srgbClr val="FF0033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AutoShape 23"/>
            <p:cNvSpPr>
              <a:spLocks noChangeArrowheads="1"/>
            </p:cNvSpPr>
            <p:nvPr/>
          </p:nvSpPr>
          <p:spPr bwMode="auto">
            <a:xfrm>
              <a:off x="4864853" y="1549177"/>
              <a:ext cx="393441" cy="312039"/>
            </a:xfrm>
            <a:prstGeom prst="triangle">
              <a:avLst>
                <a:gd name="adj" fmla="val 49995"/>
              </a:avLst>
            </a:prstGeom>
            <a:pattFill prst="solidDmnd">
              <a:fgClr>
                <a:srgbClr val="FF00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5109058" y="1142170"/>
              <a:ext cx="393441" cy="312039"/>
            </a:xfrm>
            <a:prstGeom prst="triangle">
              <a:avLst>
                <a:gd name="adj" fmla="val 49995"/>
              </a:avLst>
            </a:prstGeom>
            <a:pattFill prst="pct75">
              <a:fgClr>
                <a:srgbClr val="FF00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4946255" y="2607395"/>
              <a:ext cx="312039" cy="312039"/>
            </a:xfrm>
            <a:prstGeom prst="ellipse">
              <a:avLst/>
            </a:prstGeom>
            <a:pattFill prst="pct70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5271861" y="2363191"/>
              <a:ext cx="310343" cy="312039"/>
            </a:xfrm>
            <a:prstGeom prst="ellipse">
              <a:avLst/>
            </a:prstGeom>
            <a:pattFill prst="lgCheck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" name="Oval 29" descr="Gitter"/>
            <p:cNvSpPr>
              <a:spLocks noChangeArrowheads="1"/>
            </p:cNvSpPr>
            <p:nvPr/>
          </p:nvSpPr>
          <p:spPr bwMode="auto">
            <a:xfrm>
              <a:off x="5597466" y="2607395"/>
              <a:ext cx="312039" cy="312039"/>
            </a:xfrm>
            <a:prstGeom prst="ellipse">
              <a:avLst/>
            </a:prstGeom>
            <a:pattFill prst="dkVert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Oval 30" descr="75%"/>
            <p:cNvSpPr>
              <a:spLocks noChangeArrowheads="1"/>
            </p:cNvSpPr>
            <p:nvPr/>
          </p:nvSpPr>
          <p:spPr bwMode="auto">
            <a:xfrm>
              <a:off x="5271861" y="2851599"/>
              <a:ext cx="312039" cy="312039"/>
            </a:xfrm>
            <a:prstGeom prst="ellipse">
              <a:avLst/>
            </a:prstGeom>
            <a:pattFill prst="dkHorz">
              <a:fgClr>
                <a:srgbClr val="33CC33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3525905" y="1820904"/>
              <a:ext cx="1293014" cy="1234227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4658087" y="1006933"/>
              <a:ext cx="1293014" cy="1234227"/>
            </a:xfrm>
            <a:prstGeom prst="ellipse">
              <a:avLst/>
            </a:prstGeom>
            <a:noFill/>
            <a:ln w="38100">
              <a:solidFill>
                <a:srgbClr val="EA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98283" y="281350"/>
            <a:ext cx="89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Abb. </a:t>
            </a:r>
            <a:r>
              <a:rPr lang="de-DE" sz="2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3.1  Arten von Zielmärkten</a:t>
            </a:r>
            <a:endParaRPr lang="de-DE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Benutzerdefiniert</PresentationFormat>
  <Paragraphs>188</Paragraphs>
  <Slides>22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DHBW Heidenheim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Manuela Thurm</dc:creator>
  <cp:lastModifiedBy>Simone Schroeter</cp:lastModifiedBy>
  <cp:revision>39</cp:revision>
  <dcterms:created xsi:type="dcterms:W3CDTF">2014-06-26T13:44:11Z</dcterms:created>
  <dcterms:modified xsi:type="dcterms:W3CDTF">2017-04-24T08:19:59Z</dcterms:modified>
</cp:coreProperties>
</file>